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257" r:id="rId2"/>
    <p:sldId id="258" r:id="rId3"/>
    <p:sldId id="259" r:id="rId4"/>
    <p:sldId id="260" r:id="rId5"/>
  </p:sldIdLst>
  <p:sldSz cx="9144000" cy="6858000" type="screen4x3"/>
  <p:notesSz cx="6858000" cy="9144000"/>
  <p:embeddedFontLst>
    <p:embeddedFont>
      <p:font typeface="华文楷体" pitchFamily="2" charset="-122"/>
      <p:regular r:id="rId7"/>
    </p:embeddedFont>
    <p:embeddedFont>
      <p:font typeface="Calibri" pitchFamily="34" charset="0"/>
      <p:regular r:id="rId8"/>
      <p:bold r:id="rId9"/>
      <p:italic r:id="rId10"/>
      <p:boldItalic r:id="rId1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4A1E"/>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64D36B-06F6-4A39-9259-906C3F2D94A0}" type="datetimeFigureOut">
              <a:rPr lang="zh-CN" altLang="en-US" smtClean="0"/>
              <a:pPr/>
              <a:t>2015/8/21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53DC43-DF01-4DB2-9D76-813A17D8E18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2015/8/21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file:///F:\&#22823;&#23398;&#33521;&#35821;PPT\unit5%20environmental\s1.mp3.mp3"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57808"/>
            <a:ext cx="8229600" cy="1143000"/>
          </a:xfrm>
        </p:spPr>
        <p:txBody>
          <a:bodyPr/>
          <a:lstStyle/>
          <a:p>
            <a:r>
              <a:rPr lang="en-US" altLang="zh-CN" b="1" dirty="0" smtClean="0">
                <a:solidFill>
                  <a:schemeClr val="tx2">
                    <a:lumMod val="75000"/>
                  </a:schemeClr>
                </a:solidFill>
                <a:latin typeface="华文楷体" pitchFamily="2" charset="-122"/>
                <a:ea typeface="华文楷体" pitchFamily="2" charset="-122"/>
              </a:rPr>
              <a:t>Section I Open Your Ears</a:t>
            </a:r>
            <a:endParaRPr lang="zh-CN" altLang="en-US" b="1" dirty="0">
              <a:solidFill>
                <a:schemeClr val="tx2">
                  <a:lumMod val="75000"/>
                </a:schemeClr>
              </a:solidFill>
              <a:latin typeface="华文楷体" pitchFamily="2" charset="-122"/>
              <a:ea typeface="华文楷体" pitchFamily="2" charset="-122"/>
            </a:endParaRPr>
          </a:p>
        </p:txBody>
      </p:sp>
      <p:sp>
        <p:nvSpPr>
          <p:cNvPr id="3" name="内容占位符 2"/>
          <p:cNvSpPr>
            <a:spLocks noGrp="1"/>
          </p:cNvSpPr>
          <p:nvPr>
            <p:ph idx="1"/>
          </p:nvPr>
        </p:nvSpPr>
        <p:spPr>
          <a:xfrm>
            <a:off x="179512" y="1628800"/>
            <a:ext cx="8686800" cy="4525963"/>
          </a:xfrm>
        </p:spPr>
        <p:txBody>
          <a:bodyPr>
            <a:normAutofit/>
          </a:bodyPr>
          <a:lstStyle/>
          <a:p>
            <a:pPr>
              <a:buNone/>
            </a:pPr>
            <a:r>
              <a:rPr lang="en-US" altLang="zh-CN" b="1" dirty="0" smtClean="0">
                <a:solidFill>
                  <a:schemeClr val="tx2">
                    <a:lumMod val="75000"/>
                  </a:schemeClr>
                </a:solidFill>
              </a:rPr>
              <a:t>       </a:t>
            </a:r>
            <a:r>
              <a:rPr lang="en-US" altLang="zh-CN" b="1" dirty="0" smtClean="0">
                <a:solidFill>
                  <a:schemeClr val="tx2">
                    <a:lumMod val="75000"/>
                  </a:schemeClr>
                </a:solidFill>
                <a:latin typeface="华文楷体" pitchFamily="2" charset="-122"/>
                <a:ea typeface="华文楷体" pitchFamily="2" charset="-122"/>
              </a:rPr>
              <a:t>Listen to the passage twice and fill in the blanks with what you hear. And then discuss with your partner about the solution to environmental pollution.</a:t>
            </a:r>
          </a:p>
          <a:p>
            <a:endParaRPr lang="zh-CN" altLang="en-US" dirty="0">
              <a:solidFill>
                <a:srgbClr val="3B4A1E"/>
              </a:solidFill>
            </a:endParaRPr>
          </a:p>
        </p:txBody>
      </p:sp>
      <p:pic>
        <p:nvPicPr>
          <p:cNvPr id="7" name="s1.mp3.mp3">
            <a:hlinkClick r:id="" action="ppaction://media"/>
          </p:cNvPr>
          <p:cNvPicPr>
            <a:picLocks noRot="1" noChangeAspect="1"/>
          </p:cNvPicPr>
          <p:nvPr>
            <a:audioFile r:link="rId1"/>
          </p:nvPr>
        </p:nvPicPr>
        <p:blipFill>
          <a:blip r:embed="rId3" cstate="print"/>
          <a:stretch>
            <a:fillRect/>
          </a:stretch>
        </p:blipFill>
        <p:spPr>
          <a:xfrm>
            <a:off x="539552" y="1772816"/>
            <a:ext cx="304800" cy="304800"/>
          </a:xfrm>
          <a:prstGeom prst="rect">
            <a:avLst/>
          </a:prstGeom>
        </p:spPr>
      </p:pic>
      <p:sp>
        <p:nvSpPr>
          <p:cNvPr id="9" name="单圆角矩形 8"/>
          <p:cNvSpPr/>
          <p:nvPr/>
        </p:nvSpPr>
        <p:spPr>
          <a:xfrm>
            <a:off x="395536" y="404664"/>
            <a:ext cx="1080120" cy="360040"/>
          </a:xfrm>
          <a:prstGeom prst="snipRoundRect">
            <a:avLst/>
          </a:prstGeom>
          <a:ln>
            <a:noFill/>
          </a:ln>
        </p:spPr>
        <p:style>
          <a:lnRef idx="1">
            <a:schemeClr val="dk1"/>
          </a:lnRef>
          <a:fillRef idx="1001">
            <a:schemeClr val="lt2"/>
          </a:fillRef>
          <a:effectRef idx="1">
            <a:schemeClr val="dk1"/>
          </a:effectRef>
          <a:fontRef idx="minor">
            <a:schemeClr val="dk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altLang="zh-CN" sz="2400" b="1" dirty="0" smtClean="0">
                <a:ln/>
                <a:solidFill>
                  <a:schemeClr val="accent3"/>
                </a:solidFill>
                <a:latin typeface="华文楷体" pitchFamily="2" charset="-122"/>
                <a:ea typeface="华文楷体" pitchFamily="2" charset="-122"/>
              </a:rPr>
              <a:t>Unit </a:t>
            </a:r>
            <a:r>
              <a:rPr lang="en-US" altLang="zh-CN" sz="2400" b="1" dirty="0" smtClean="0">
                <a:ln/>
                <a:solidFill>
                  <a:schemeClr val="accent3"/>
                </a:solidFill>
                <a:latin typeface="华文楷体" pitchFamily="2" charset="-122"/>
                <a:ea typeface="华文楷体" pitchFamily="2" charset="-122"/>
              </a:rPr>
              <a:t>5</a:t>
            </a:r>
            <a:endParaRPr lang="zh-CN" altLang="en-US" sz="2400" b="1" dirty="0">
              <a:ln/>
              <a:solidFill>
                <a:schemeClr val="accent3"/>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0-#ppt_w/2"/>
                                          </p:val>
                                        </p:tav>
                                        <p:tav tm="100000">
                                          <p:val>
                                            <p:strVal val="#ppt_x"/>
                                          </p:val>
                                        </p:tav>
                                      </p:tavLst>
                                    </p:anim>
                                    <p:anim calcmode="lin" valueType="num">
                                      <p:cBhvr additive="base">
                                        <p:cTn id="20"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7"/>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71940" fill="hold"/>
                                        <p:tgtEl>
                                          <p:spTgt spid="7"/>
                                        </p:tgtEl>
                                      </p:cBhvr>
                                    </p:cmd>
                                  </p:childTnLst>
                                </p:cTn>
                              </p:par>
                            </p:childTnLst>
                          </p:cTn>
                        </p:par>
                      </p:childTnLst>
                    </p:cTn>
                  </p:par>
                </p:childTnLst>
              </p:cTn>
              <p:nextCondLst>
                <p:cond evt="onClick" delay="0">
                  <p:tgtEl>
                    <p:spTgt spid="7"/>
                  </p:tgtEl>
                </p:cond>
              </p:nextCondLst>
            </p:seq>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692696"/>
            <a:ext cx="8964488" cy="5433467"/>
          </a:xfrm>
        </p:spPr>
        <p:txBody>
          <a:bodyPr>
            <a:normAutofit/>
          </a:bodyPr>
          <a:lstStyle/>
          <a:p>
            <a:pPr>
              <a:lnSpc>
                <a:spcPct val="150000"/>
              </a:lnSpc>
              <a:buNone/>
            </a:pPr>
            <a:r>
              <a:rPr lang="en-US" altLang="zh-CN" dirty="0" smtClean="0">
                <a:solidFill>
                  <a:schemeClr val="accent6">
                    <a:lumMod val="50000"/>
                  </a:schemeClr>
                </a:solidFill>
                <a:latin typeface="华文楷体" pitchFamily="2" charset="-122"/>
                <a:ea typeface="华文楷体" pitchFamily="2" charset="-122"/>
              </a:rPr>
              <a:t>             </a:t>
            </a:r>
            <a:r>
              <a:rPr lang="en-US" altLang="zh-CN" b="1" dirty="0" smtClean="0">
                <a:solidFill>
                  <a:schemeClr val="tx2">
                    <a:lumMod val="75000"/>
                  </a:schemeClr>
                </a:solidFill>
                <a:latin typeface="华文楷体" pitchFamily="2" charset="-122"/>
                <a:ea typeface="华文楷体" pitchFamily="2" charset="-122"/>
                <a:cs typeface="Times New Roman" pitchFamily="18" charset="0"/>
              </a:rPr>
              <a:t>No one</a:t>
            </a:r>
            <a:r>
              <a:rPr lang="zh-CN" altLang="en-US" b="1" dirty="0" smtClean="0">
                <a:solidFill>
                  <a:schemeClr val="tx2">
                    <a:lumMod val="75000"/>
                  </a:schemeClr>
                </a:solidFill>
                <a:latin typeface="华文楷体" pitchFamily="2" charset="-122"/>
                <a:ea typeface="华文楷体" pitchFamily="2" charset="-122"/>
                <a:cs typeface="Times New Roman" pitchFamily="18" charset="0"/>
              </a:rPr>
              <a:t>，</a:t>
            </a:r>
            <a:r>
              <a:rPr lang="en-US" altLang="zh-CN" b="1" dirty="0" smtClean="0">
                <a:solidFill>
                  <a:schemeClr val="tx2">
                    <a:lumMod val="75000"/>
                  </a:schemeClr>
                </a:solidFill>
                <a:latin typeface="华文楷体" pitchFamily="2" charset="-122"/>
                <a:ea typeface="华文楷体" pitchFamily="2" charset="-122"/>
                <a:cs typeface="Times New Roman" pitchFamily="18" charset="0"/>
              </a:rPr>
              <a:t>regardless of race, religion or  (1) _________ , can deny that the world we live in is becoming increasingly (2)__________ because of the effects of global warming. According to many experts, even greater impacts are still on the way.</a:t>
            </a:r>
          </a:p>
          <a:p>
            <a:pPr>
              <a:buNone/>
            </a:pPr>
            <a:endParaRPr lang="zh-CN" altLang="en-US" b="1" dirty="0">
              <a:solidFill>
                <a:schemeClr val="tx2">
                  <a:lumMod val="75000"/>
                </a:schemeClr>
              </a:solidFill>
            </a:endParaRPr>
          </a:p>
        </p:txBody>
      </p:sp>
      <p:sp>
        <p:nvSpPr>
          <p:cNvPr id="4" name="圆角矩形 3"/>
          <p:cNvSpPr/>
          <p:nvPr/>
        </p:nvSpPr>
        <p:spPr>
          <a:xfrm>
            <a:off x="539552" y="1484784"/>
            <a:ext cx="1872208" cy="5040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5" name="TextBox 4"/>
          <p:cNvSpPr txBox="1"/>
          <p:nvPr/>
        </p:nvSpPr>
        <p:spPr>
          <a:xfrm>
            <a:off x="539552" y="1484784"/>
            <a:ext cx="2016224"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nationality</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6" name="圆角矩形 5"/>
          <p:cNvSpPr/>
          <p:nvPr/>
        </p:nvSpPr>
        <p:spPr>
          <a:xfrm>
            <a:off x="4860032" y="2276872"/>
            <a:ext cx="2088232"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7" name="TextBox 6"/>
          <p:cNvSpPr txBox="1"/>
          <p:nvPr/>
        </p:nvSpPr>
        <p:spPr>
          <a:xfrm>
            <a:off x="4788024" y="2204864"/>
            <a:ext cx="2160240"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intolerable</a:t>
            </a:r>
            <a:endParaRPr lang="zh-CN" altLang="en-US" sz="3200" b="1" dirty="0">
              <a:solidFill>
                <a:srgbClr val="FF0000"/>
              </a:solidFill>
              <a:latin typeface="华文楷体" pitchFamily="2" charset="-122"/>
              <a:ea typeface="华文楷体" pitchFamily="2" charset="-122"/>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4"/>
                  </p:tgtEl>
                </p:cond>
              </p:nextCondLst>
            </p:seq>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6"/>
                                        </p:tgtEl>
                                      </p:cBhvr>
                                    </p:animEffect>
                                    <p:set>
                                      <p:cBhvr>
                                        <p:cTn id="16" dur="1" fill="hold">
                                          <p:stCondLst>
                                            <p:cond delay="1999"/>
                                          </p:stCondLst>
                                        </p:cTn>
                                        <p:tgtEl>
                                          <p:spTgt spid="6"/>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bldLst>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836712"/>
            <a:ext cx="8712968" cy="5217443"/>
          </a:xfrm>
        </p:spPr>
        <p:txBody>
          <a:bodyPr>
            <a:normAutofit fontScale="62500" lnSpcReduction="20000"/>
          </a:bodyPr>
          <a:lstStyle/>
          <a:p>
            <a:pPr>
              <a:lnSpc>
                <a:spcPct val="160000"/>
              </a:lnSpc>
              <a:buNone/>
            </a:pPr>
            <a:r>
              <a:rPr lang="en-US" altLang="zh-CN" sz="4500" b="1" dirty="0" smtClean="0">
                <a:solidFill>
                  <a:schemeClr val="tx2">
                    <a:lumMod val="75000"/>
                  </a:schemeClr>
                </a:solidFill>
                <a:latin typeface="华文楷体" pitchFamily="2" charset="-122"/>
                <a:ea typeface="华文楷体" pitchFamily="2" charset="-122"/>
                <a:cs typeface="Times New Roman" pitchFamily="18" charset="0"/>
              </a:rPr>
              <a:t>        There are (3)___________ causes for this problem. On the one hand, human-related (4) ___________of carbon into the atmosphere is causing, and will in the future cause, significant global warming according to the theory. On the other hand, the lack of knowledge about the importance of protecting environment hinders the (5)__________ of the problem.</a:t>
            </a:r>
          </a:p>
          <a:p>
            <a:pPr>
              <a:buNone/>
            </a:pPr>
            <a:endParaRPr lang="en-US" altLang="zh-CN" dirty="0" smtClean="0">
              <a:solidFill>
                <a:schemeClr val="accent6">
                  <a:lumMod val="50000"/>
                </a:schemeClr>
              </a:solidFill>
            </a:endParaRPr>
          </a:p>
          <a:p>
            <a:pPr>
              <a:buNone/>
            </a:pPr>
            <a:r>
              <a:rPr lang="en-US" altLang="zh-CN" dirty="0" smtClean="0">
                <a:solidFill>
                  <a:schemeClr val="accent6">
                    <a:lumMod val="50000"/>
                  </a:schemeClr>
                </a:solidFill>
              </a:rPr>
              <a:t>       </a:t>
            </a:r>
          </a:p>
          <a:p>
            <a:pPr>
              <a:buNone/>
            </a:pPr>
            <a:r>
              <a:rPr lang="en-US" altLang="zh-CN" dirty="0" smtClean="0">
                <a:solidFill>
                  <a:schemeClr val="accent6">
                    <a:lumMod val="50000"/>
                  </a:schemeClr>
                </a:solidFill>
              </a:rPr>
              <a:t>      </a:t>
            </a:r>
            <a:endParaRPr lang="zh-CN" altLang="en-US" dirty="0">
              <a:solidFill>
                <a:schemeClr val="accent6">
                  <a:lumMod val="50000"/>
                </a:schemeClr>
              </a:solidFill>
            </a:endParaRPr>
          </a:p>
        </p:txBody>
      </p:sp>
      <p:sp>
        <p:nvSpPr>
          <p:cNvPr id="8" name="圆角矩形 7"/>
          <p:cNvSpPr/>
          <p:nvPr/>
        </p:nvSpPr>
        <p:spPr>
          <a:xfrm>
            <a:off x="2915816" y="836712"/>
            <a:ext cx="1728192" cy="5760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9" name="TextBox 8"/>
          <p:cNvSpPr txBox="1"/>
          <p:nvPr/>
        </p:nvSpPr>
        <p:spPr>
          <a:xfrm>
            <a:off x="2843808" y="836712"/>
            <a:ext cx="1944216"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numerous</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10" name="圆角矩形 9"/>
          <p:cNvSpPr/>
          <p:nvPr/>
        </p:nvSpPr>
        <p:spPr>
          <a:xfrm>
            <a:off x="5436096" y="1484784"/>
            <a:ext cx="2088232"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1" name="TextBox 10"/>
          <p:cNvSpPr txBox="1"/>
          <p:nvPr/>
        </p:nvSpPr>
        <p:spPr>
          <a:xfrm>
            <a:off x="5364088" y="1412776"/>
            <a:ext cx="1944216" cy="584775"/>
          </a:xfrm>
          <a:prstGeom prst="rect">
            <a:avLst/>
          </a:prstGeom>
          <a:noFill/>
        </p:spPr>
        <p:txBody>
          <a:bodyPr wrap="square" rtlCol="0">
            <a:spAutoFit/>
          </a:bodyPr>
          <a:lstStyle/>
          <a:p>
            <a:r>
              <a:rPr lang="en-US" altLang="zh-CN" sz="3200" b="1" dirty="0" smtClean="0">
                <a:solidFill>
                  <a:srgbClr val="FF0000"/>
                </a:solidFill>
                <a:latin typeface="华文楷体" pitchFamily="2" charset="-122"/>
                <a:ea typeface="华文楷体" pitchFamily="2" charset="-122"/>
                <a:cs typeface="Times New Roman" pitchFamily="18" charset="0"/>
              </a:rPr>
              <a:t>emissions</a:t>
            </a:r>
            <a:endParaRPr lang="zh-CN" altLang="en-US" sz="3200" b="1" dirty="0">
              <a:solidFill>
                <a:srgbClr val="FF0000"/>
              </a:solidFill>
              <a:latin typeface="华文楷体" pitchFamily="2" charset="-122"/>
              <a:ea typeface="华文楷体" pitchFamily="2" charset="-122"/>
              <a:cs typeface="Times New Roman" pitchFamily="18" charset="0"/>
            </a:endParaRPr>
          </a:p>
        </p:txBody>
      </p:sp>
      <p:sp>
        <p:nvSpPr>
          <p:cNvPr id="12" name="圆角矩形 11"/>
          <p:cNvSpPr/>
          <p:nvPr/>
        </p:nvSpPr>
        <p:spPr>
          <a:xfrm>
            <a:off x="5940152" y="3861048"/>
            <a:ext cx="1656184"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13" name="TextBox 12"/>
          <p:cNvSpPr txBox="1"/>
          <p:nvPr/>
        </p:nvSpPr>
        <p:spPr>
          <a:xfrm>
            <a:off x="5940152" y="3789040"/>
            <a:ext cx="1944216" cy="584775"/>
          </a:xfrm>
          <a:prstGeom prst="rect">
            <a:avLst/>
          </a:prstGeom>
          <a:noFill/>
        </p:spPr>
        <p:txBody>
          <a:bodyPr wrap="square" rtlCol="0">
            <a:spAutoFit/>
          </a:bodyPr>
          <a:lstStyle/>
          <a:p>
            <a:r>
              <a:rPr lang="en-GB" altLang="zh-CN" sz="3200" b="1" dirty="0" smtClean="0">
                <a:solidFill>
                  <a:srgbClr val="FF0000"/>
                </a:solidFill>
                <a:latin typeface="华文楷体" pitchFamily="2" charset="-122"/>
                <a:ea typeface="华文楷体" pitchFamily="2" charset="-122"/>
                <a:cs typeface="Times New Roman" pitchFamily="18" charset="0"/>
              </a:rPr>
              <a:t>solve</a:t>
            </a:r>
            <a:endParaRPr lang="zh-CN" altLang="en-US" sz="3200" b="1" dirty="0">
              <a:solidFill>
                <a:srgbClr val="FF0000"/>
              </a:solidFill>
              <a:latin typeface="华文楷体" pitchFamily="2" charset="-122"/>
              <a:ea typeface="华文楷体" pitchFamily="2" charset="-122"/>
              <a:cs typeface="Times New Roman"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10"/>
                                        </p:tgtEl>
                                      </p:cBhvr>
                                    </p:animEffect>
                                    <p:set>
                                      <p:cBhvr>
                                        <p:cTn id="16" dur="1" fill="hold">
                                          <p:stCondLst>
                                            <p:cond delay="1999"/>
                                          </p:stCondLst>
                                        </p:cTn>
                                        <p:tgtEl>
                                          <p:spTgt spid="10"/>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2000"/>
                                        <p:tgtEl>
                                          <p:spTgt spid="12"/>
                                        </p:tgtEl>
                                      </p:cBhvr>
                                    </p:animEffect>
                                    <p:set>
                                      <p:cBhvr>
                                        <p:cTn id="25" dur="1" fill="hold">
                                          <p:stCondLst>
                                            <p:cond delay="1999"/>
                                          </p:stCondLst>
                                        </p:cTn>
                                        <p:tgtEl>
                                          <p:spTgt spid="12"/>
                                        </p:tgtEl>
                                        <p:attrNameLst>
                                          <p:attrName>style.visibility</p:attrName>
                                        </p:attrNameLst>
                                      </p:cBhvr>
                                      <p:to>
                                        <p:strVal val="hidden"/>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childTnLst>
        </p:cTn>
      </p:par>
    </p:tnLst>
    <p:bldLst>
      <p:bldP spid="8" grpId="0"/>
      <p:bldP spid="9" grpId="0"/>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620688"/>
            <a:ext cx="8507288" cy="5505475"/>
          </a:xfrm>
        </p:spPr>
        <p:txBody>
          <a:bodyPr>
            <a:normAutofit fontScale="92500"/>
          </a:bodyPr>
          <a:lstStyle/>
          <a:p>
            <a:pPr indent="257175">
              <a:lnSpc>
                <a:spcPct val="150000"/>
              </a:lnSpc>
              <a:buNone/>
            </a:pPr>
            <a:r>
              <a:rPr lang="en-US" altLang="zh-CN" sz="3000" b="1" kern="0" dirty="0" smtClean="0">
                <a:solidFill>
                  <a:schemeClr val="tx2">
                    <a:lumMod val="75000"/>
                  </a:schemeClr>
                </a:solidFill>
                <a:latin typeface="华文楷体" pitchFamily="2" charset="-122"/>
                <a:ea typeface="华文楷体" pitchFamily="2" charset="-122"/>
              </a:rPr>
              <a:t>   It is (6)______that immediate and effective actions should be taken right away. First, more trees need to be planted to help improve and (7)________________the environment. Besides, stricter laws concerning global warming and (8) _____________ use of fuel resources have to be put into effect and achieved good results. In a word, there is a long way to go before we can take a comfortable world for granted again.</a:t>
            </a:r>
            <a:endParaRPr lang="zh-CN" altLang="zh-CN" sz="3000" b="1" kern="100" dirty="0" smtClean="0">
              <a:solidFill>
                <a:schemeClr val="tx2">
                  <a:lumMod val="75000"/>
                </a:schemeClr>
              </a:solidFill>
              <a:latin typeface="华文楷体" pitchFamily="2" charset="-122"/>
              <a:ea typeface="华文楷体" pitchFamily="2" charset="-122"/>
            </a:endParaRPr>
          </a:p>
          <a:p>
            <a:pPr>
              <a:buNone/>
            </a:pPr>
            <a:endParaRPr lang="zh-CN" altLang="en-US" dirty="0"/>
          </a:p>
        </p:txBody>
      </p:sp>
      <p:sp>
        <p:nvSpPr>
          <p:cNvPr id="5" name="TextBox 4"/>
          <p:cNvSpPr txBox="1"/>
          <p:nvPr/>
        </p:nvSpPr>
        <p:spPr>
          <a:xfrm>
            <a:off x="2195736" y="692696"/>
            <a:ext cx="1224136" cy="523220"/>
          </a:xfrm>
          <a:prstGeom prst="rect">
            <a:avLst/>
          </a:prstGeom>
          <a:noFill/>
        </p:spPr>
        <p:txBody>
          <a:bodyPr wrap="square" rtlCol="0">
            <a:spAutoFit/>
          </a:bodyPr>
          <a:lstStyle/>
          <a:p>
            <a:r>
              <a:rPr lang="en-US" altLang="zh-CN" sz="2800" b="1" kern="0" dirty="0" smtClean="0">
                <a:solidFill>
                  <a:srgbClr val="FF0000"/>
                </a:solidFill>
                <a:latin typeface="华文楷体" pitchFamily="2" charset="-122"/>
                <a:ea typeface="华文楷体" pitchFamily="2" charset="-122"/>
                <a:cs typeface="Times New Roman" pitchFamily="18" charset="0"/>
              </a:rPr>
              <a:t>urgent</a:t>
            </a:r>
            <a:endParaRPr lang="zh-CN" altLang="en-US" sz="2800" b="1" dirty="0">
              <a:solidFill>
                <a:srgbClr val="FF0000"/>
              </a:solidFill>
              <a:latin typeface="华文楷体" pitchFamily="2" charset="-122"/>
              <a:ea typeface="华文楷体" pitchFamily="2" charset="-122"/>
              <a:cs typeface="Times New Roman" pitchFamily="18" charset="0"/>
            </a:endParaRPr>
          </a:p>
        </p:txBody>
      </p:sp>
      <p:sp>
        <p:nvSpPr>
          <p:cNvPr id="6" name="圆角矩形 5"/>
          <p:cNvSpPr/>
          <p:nvPr/>
        </p:nvSpPr>
        <p:spPr>
          <a:xfrm>
            <a:off x="2195736" y="764704"/>
            <a:ext cx="108012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7" name="TextBox 6"/>
          <p:cNvSpPr txBox="1"/>
          <p:nvPr/>
        </p:nvSpPr>
        <p:spPr>
          <a:xfrm>
            <a:off x="5796136" y="1988840"/>
            <a:ext cx="1440160" cy="523220"/>
          </a:xfrm>
          <a:prstGeom prst="rect">
            <a:avLst/>
          </a:prstGeom>
          <a:noFill/>
        </p:spPr>
        <p:txBody>
          <a:bodyPr wrap="square" rtlCol="0">
            <a:spAutoFit/>
          </a:bodyPr>
          <a:lstStyle/>
          <a:p>
            <a:r>
              <a:rPr lang="en-US" altLang="zh-CN" sz="2800" b="1" kern="0" dirty="0" smtClean="0">
                <a:solidFill>
                  <a:srgbClr val="FF0000"/>
                </a:solidFill>
                <a:latin typeface="华文楷体" pitchFamily="2" charset="-122"/>
                <a:ea typeface="华文楷体" pitchFamily="2" charset="-122"/>
              </a:rPr>
              <a:t>beautify</a:t>
            </a:r>
            <a:endParaRPr lang="zh-CN" altLang="en-US" sz="2800" b="1" dirty="0">
              <a:solidFill>
                <a:srgbClr val="FF0000"/>
              </a:solidFill>
              <a:latin typeface="华文楷体" pitchFamily="2" charset="-122"/>
              <a:ea typeface="华文楷体" pitchFamily="2" charset="-122"/>
            </a:endParaRPr>
          </a:p>
        </p:txBody>
      </p:sp>
      <p:sp>
        <p:nvSpPr>
          <p:cNvPr id="8" name="圆角矩形 7"/>
          <p:cNvSpPr/>
          <p:nvPr/>
        </p:nvSpPr>
        <p:spPr>
          <a:xfrm>
            <a:off x="5076056" y="2060848"/>
            <a:ext cx="1224136"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Click me</a:t>
            </a:r>
            <a:endParaRPr lang="zh-CN" altLang="en-US" dirty="0"/>
          </a:p>
        </p:txBody>
      </p:sp>
      <p:sp>
        <p:nvSpPr>
          <p:cNvPr id="9" name="TextBox 8"/>
          <p:cNvSpPr txBox="1"/>
          <p:nvPr/>
        </p:nvSpPr>
        <p:spPr>
          <a:xfrm>
            <a:off x="3131840" y="3212976"/>
            <a:ext cx="2304256" cy="523220"/>
          </a:xfrm>
          <a:prstGeom prst="rect">
            <a:avLst/>
          </a:prstGeom>
          <a:noFill/>
        </p:spPr>
        <p:txBody>
          <a:bodyPr wrap="square" rtlCol="0">
            <a:spAutoFit/>
          </a:bodyPr>
          <a:lstStyle/>
          <a:p>
            <a:r>
              <a:rPr lang="en-US" altLang="zh-CN" sz="2800" b="1" dirty="0" smtClean="0">
                <a:solidFill>
                  <a:srgbClr val="FF0000"/>
                </a:solidFill>
                <a:latin typeface="华文楷体" pitchFamily="2" charset="-122"/>
                <a:ea typeface="华文楷体" pitchFamily="2" charset="-122"/>
                <a:cs typeface="Times New Roman" pitchFamily="18" charset="0"/>
              </a:rPr>
              <a:t>irresponsible</a:t>
            </a:r>
            <a:endParaRPr lang="zh-CN" altLang="en-US" sz="2800" b="1" dirty="0">
              <a:solidFill>
                <a:srgbClr val="FF0000"/>
              </a:solidFill>
              <a:latin typeface="华文楷体" pitchFamily="2" charset="-122"/>
              <a:ea typeface="华文楷体" pitchFamily="2" charset="-122"/>
              <a:cs typeface="Times New Roman" pitchFamily="18" charset="0"/>
            </a:endParaRPr>
          </a:p>
        </p:txBody>
      </p:sp>
      <p:sp>
        <p:nvSpPr>
          <p:cNvPr id="10" name="圆角矩形 9"/>
          <p:cNvSpPr/>
          <p:nvPr/>
        </p:nvSpPr>
        <p:spPr>
          <a:xfrm>
            <a:off x="3059832" y="3284984"/>
            <a:ext cx="2160240" cy="43204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Cclick</a:t>
            </a:r>
            <a:r>
              <a:rPr lang="en-US" altLang="zh-CN" dirty="0" smtClean="0"/>
              <a:t>  me</a:t>
            </a:r>
            <a:endParaRPr lang="zh-CN" alt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6"/>
                  </p:tgtEl>
                </p:cond>
              </p:nextCondLst>
            </p:seq>
            <p:seq concurrent="1" nextAc="seek">
              <p:cTn id="11" restart="whenNotActive" fill="hold" evtFilter="cancelBubble" nodeType="interactiveSeq">
                <p:stCondLst>
                  <p:cond evt="onClick" delay="0">
                    <p:tgtEl>
                      <p:spTgt spid="8"/>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8"/>
                                        </p:tgtEl>
                                      </p:cBhvr>
                                    </p:animEffect>
                                    <p:set>
                                      <p:cBhvr>
                                        <p:cTn id="16" dur="1" fill="hold">
                                          <p:stCondLst>
                                            <p:cond delay="1999"/>
                                          </p:stCondLst>
                                        </p:cTn>
                                        <p:tgtEl>
                                          <p:spTgt spid="8"/>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2000"/>
                                        <p:tgtEl>
                                          <p:spTgt spid="10"/>
                                        </p:tgtEl>
                                      </p:cBhvr>
                                    </p:animEffect>
                                    <p:set>
                                      <p:cBhvr>
                                        <p:cTn id="25" dur="1" fill="hold">
                                          <p:stCondLst>
                                            <p:cond delay="1999"/>
                                          </p:stCondLst>
                                        </p:cTn>
                                        <p:tgtEl>
                                          <p:spTgt spid="10"/>
                                        </p:tgtEl>
                                        <p:attrNameLst>
                                          <p:attrName>style.visibility</p:attrName>
                                        </p:attrNameLst>
                                      </p:cBhvr>
                                      <p:to>
                                        <p:strVal val="hidden"/>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childTnLst>
        </p:cTn>
      </p:par>
    </p:tnLst>
    <p:bldLst>
      <p:bldP spid="5" grpId="0"/>
      <p:bldP spid="6" grpId="0"/>
      <p:bldP spid="7"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TotalTime>
  <Words>265</Words>
  <Application>Microsoft Office PowerPoint</Application>
  <PresentationFormat>全屏显示(4:3)</PresentationFormat>
  <Paragraphs>25</Paragraphs>
  <Slides>4</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Arial</vt:lpstr>
      <vt:lpstr>宋体</vt:lpstr>
      <vt:lpstr>华文楷体</vt:lpstr>
      <vt:lpstr>Calibri</vt:lpstr>
      <vt:lpstr>Times New Roman</vt:lpstr>
      <vt:lpstr>Office 主题</vt:lpstr>
      <vt:lpstr>Section I Open Your Ears</vt:lpstr>
      <vt:lpstr>幻灯片 2</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cp:lastModifiedBy>
  <cp:revision>179</cp:revision>
  <dcterms:created xsi:type="dcterms:W3CDTF">2015-06-08T02:31:37Z</dcterms:created>
  <dcterms:modified xsi:type="dcterms:W3CDTF">2015-08-21T02:55:17Z</dcterms:modified>
</cp:coreProperties>
</file>